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sldIdLst>
    <p:sldId id="260" r:id="rId2"/>
    <p:sldId id="280" r:id="rId3"/>
    <p:sldId id="272" r:id="rId4"/>
    <p:sldId id="263" r:id="rId5"/>
    <p:sldId id="265" r:id="rId6"/>
    <p:sldId id="261" r:id="rId7"/>
    <p:sldId id="268" r:id="rId8"/>
    <p:sldId id="270" r:id="rId9"/>
    <p:sldId id="27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BCEE"/>
    <a:srgbClr val="FF3300"/>
    <a:srgbClr val="FFFF99"/>
    <a:srgbClr val="FFFFCC"/>
    <a:srgbClr val="FFFFFF"/>
    <a:srgbClr val="FF66FF"/>
    <a:srgbClr val="A5F9A1"/>
    <a:srgbClr val="7AE0EE"/>
    <a:srgbClr val="8CE4F0"/>
    <a:srgbClr val="C8F2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 varScale="1">
        <p:scale>
          <a:sx n="68" d="100"/>
          <a:sy n="68" d="100"/>
        </p:scale>
        <p:origin x="146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959835420409227"/>
          <c:y val="3.2785707965941352E-2"/>
          <c:w val="0.60128516911718821"/>
          <c:h val="0.8585328383950915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Важко визначитися</c:v>
                </c:pt>
              </c:strCache>
            </c:strRef>
          </c:tx>
          <c:spPr>
            <a:solidFill>
              <a:srgbClr val="FFFF9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Аркуш1!$A$2:$A$9</c:f>
              <c:strCache>
                <c:ptCount val="8"/>
                <c:pt idx="0">
                  <c:v>САФОНОВ Борис</c:v>
                </c:pt>
                <c:pt idx="1">
                  <c:v>ПРОКОПЧУК Володимир</c:v>
                </c:pt>
                <c:pt idx="2">
                  <c:v>СКАКОДУБ Андрій</c:v>
                </c:pt>
                <c:pt idx="3">
                  <c:v>КОЛОМЄЙЦЕВ Валерій</c:v>
                </c:pt>
                <c:pt idx="4">
                  <c:v>ГОЛОВАШИЧ Людмила</c:v>
                </c:pt>
                <c:pt idx="5">
                  <c:v>НАРОЖНА Мар’яна</c:v>
                </c:pt>
                <c:pt idx="6">
                  <c:v>КУЧЕР Микола</c:v>
                </c:pt>
                <c:pt idx="7">
                  <c:v>КОЛОМІЄЦЬ Олександр</c:v>
                </c:pt>
              </c:strCache>
            </c:strRef>
          </c:cat>
          <c:val>
            <c:numRef>
              <c:f>Аркуш1!$B$2:$B$9</c:f>
              <c:numCache>
                <c:formatCode>0%</c:formatCode>
                <c:ptCount val="8"/>
                <c:pt idx="0">
                  <c:v>0.76</c:v>
                </c:pt>
                <c:pt idx="1">
                  <c:v>0.73</c:v>
                </c:pt>
                <c:pt idx="2">
                  <c:v>0.52</c:v>
                </c:pt>
                <c:pt idx="3">
                  <c:v>0.17</c:v>
                </c:pt>
                <c:pt idx="4">
                  <c:v>0.38</c:v>
                </c:pt>
                <c:pt idx="5">
                  <c:v>0.56000000000000005</c:v>
                </c:pt>
                <c:pt idx="6">
                  <c:v>0.25</c:v>
                </c:pt>
                <c:pt idx="7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7F-4455-B848-6A581A6AB71A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Ні</c:v>
                </c:pt>
              </c:strCache>
            </c:strRef>
          </c:tx>
          <c:spPr>
            <a:solidFill>
              <a:srgbClr val="FF33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Аркуш1!$A$2:$A$9</c:f>
              <c:strCache>
                <c:ptCount val="8"/>
                <c:pt idx="0">
                  <c:v>САФОНОВ Борис</c:v>
                </c:pt>
                <c:pt idx="1">
                  <c:v>ПРОКОПЧУК Володимир</c:v>
                </c:pt>
                <c:pt idx="2">
                  <c:v>СКАКОДУБ Андрій</c:v>
                </c:pt>
                <c:pt idx="3">
                  <c:v>КОЛОМЄЙЦЕВ Валерій</c:v>
                </c:pt>
                <c:pt idx="4">
                  <c:v>ГОЛОВАШИЧ Людмила</c:v>
                </c:pt>
                <c:pt idx="5">
                  <c:v>НАРОЖНА Мар’яна</c:v>
                </c:pt>
                <c:pt idx="6">
                  <c:v>КУЧЕР Микола</c:v>
                </c:pt>
                <c:pt idx="7">
                  <c:v>КОЛОМІЄЦЬ Олександр</c:v>
                </c:pt>
              </c:strCache>
            </c:strRef>
          </c:cat>
          <c:val>
            <c:numRef>
              <c:f>Аркуш1!$C$2:$C$9</c:f>
              <c:numCache>
                <c:formatCode>0%</c:formatCode>
                <c:ptCount val="8"/>
                <c:pt idx="0">
                  <c:v>0.17</c:v>
                </c:pt>
                <c:pt idx="1">
                  <c:v>0.06</c:v>
                </c:pt>
                <c:pt idx="2">
                  <c:v>0.2</c:v>
                </c:pt>
                <c:pt idx="3">
                  <c:v>0.56000000000000005</c:v>
                </c:pt>
                <c:pt idx="4">
                  <c:v>0.32</c:v>
                </c:pt>
                <c:pt idx="5">
                  <c:v>0.1</c:v>
                </c:pt>
                <c:pt idx="6">
                  <c:v>0.18</c:v>
                </c:pt>
                <c:pt idx="7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7F-4455-B848-6A581A6AB71A}"/>
            </c:ext>
          </c:extLst>
        </c:ser>
        <c:ser>
          <c:idx val="2"/>
          <c:order val="2"/>
          <c:tx>
            <c:strRef>
              <c:f>Аркуш1!$D$1</c:f>
              <c:strCache>
                <c:ptCount val="1"/>
                <c:pt idx="0">
                  <c:v>Так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Аркуш1!$A$2:$A$9</c:f>
              <c:strCache>
                <c:ptCount val="8"/>
                <c:pt idx="0">
                  <c:v>САФОНОВ Борис</c:v>
                </c:pt>
                <c:pt idx="1">
                  <c:v>ПРОКОПЧУК Володимир</c:v>
                </c:pt>
                <c:pt idx="2">
                  <c:v>СКАКОДУБ Андрій</c:v>
                </c:pt>
                <c:pt idx="3">
                  <c:v>КОЛОМЄЙЦЕВ Валерій</c:v>
                </c:pt>
                <c:pt idx="4">
                  <c:v>ГОЛОВАШИЧ Людмила</c:v>
                </c:pt>
                <c:pt idx="5">
                  <c:v>НАРОЖНА Мар’яна</c:v>
                </c:pt>
                <c:pt idx="6">
                  <c:v>КУЧЕР Микола</c:v>
                </c:pt>
                <c:pt idx="7">
                  <c:v>КОЛОМІЄЦЬ Олександр</c:v>
                </c:pt>
              </c:strCache>
            </c:strRef>
          </c:cat>
          <c:val>
            <c:numRef>
              <c:f>Аркуш1!$D$2:$D$9</c:f>
              <c:numCache>
                <c:formatCode>0%</c:formatCode>
                <c:ptCount val="8"/>
                <c:pt idx="0">
                  <c:v>7.0000000000000007E-2</c:v>
                </c:pt>
                <c:pt idx="1">
                  <c:v>0.21</c:v>
                </c:pt>
                <c:pt idx="2">
                  <c:v>0.27</c:v>
                </c:pt>
                <c:pt idx="3">
                  <c:v>0.28000000000000003</c:v>
                </c:pt>
                <c:pt idx="4">
                  <c:v>0.3</c:v>
                </c:pt>
                <c:pt idx="5">
                  <c:v>0.34</c:v>
                </c:pt>
                <c:pt idx="6">
                  <c:v>0.56999999999999995</c:v>
                </c:pt>
                <c:pt idx="7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07F-4455-B848-6A581A6AB71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5"/>
        <c:axId val="1434075631"/>
        <c:axId val="1434077711"/>
      </c:barChart>
      <c:catAx>
        <c:axId val="143407563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34077711"/>
        <c:crosses val="autoZero"/>
        <c:auto val="1"/>
        <c:lblAlgn val="ctr"/>
        <c:lblOffset val="100"/>
        <c:noMultiLvlLbl val="0"/>
      </c:catAx>
      <c:valAx>
        <c:axId val="1434077711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4340756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3481414041994748"/>
          <c:y val="0.16051574803149607"/>
          <c:w val="0.53381374859805253"/>
          <c:h val="0.7304165846456692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6BCEE"/>
            </a:solidFill>
            <a:ln w="3175"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Лист1!$A$2:$A$14</c:f>
              <c:strCache>
                <c:ptCount val="13"/>
                <c:pt idx="0">
                  <c:v>Інший кандидат</c:v>
                </c:pt>
                <c:pt idx="1">
                  <c:v>АНДРІЄЦЬ Петро </c:v>
                </c:pt>
                <c:pt idx="2">
                  <c:v>АНУЩЕНКО Павло </c:v>
                </c:pt>
                <c:pt idx="3">
                  <c:v>БАГНЮК Михайло </c:v>
                </c:pt>
                <c:pt idx="4">
                  <c:v>ПРОКОПЧУК Володимир </c:v>
                </c:pt>
                <c:pt idx="5">
                  <c:v>ЦУРКАН Олег </c:v>
                </c:pt>
                <c:pt idx="6">
                  <c:v>ГОЛОВАШИЧ Людмила </c:v>
                </c:pt>
                <c:pt idx="7">
                  <c:v>ЖУРБА Юрій </c:v>
                </c:pt>
                <c:pt idx="8">
                  <c:v>СКАКОДУБ Андрій </c:v>
                </c:pt>
                <c:pt idx="9">
                  <c:v>УМАНСЬКИЙ Руслан </c:v>
                </c:pt>
                <c:pt idx="10">
                  <c:v>КОЛОМЄЙЦЕВ Валерій </c:v>
                </c:pt>
                <c:pt idx="11">
                  <c:v>НАРОЖНА Мар’яна</c:v>
                </c:pt>
                <c:pt idx="12">
                  <c:v>КОЛОМІЄЦЬ Олександр 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1.2</c:v>
                </c:pt>
                <c:pt idx="1">
                  <c:v>0.6</c:v>
                </c:pt>
                <c:pt idx="2">
                  <c:v>0.9</c:v>
                </c:pt>
                <c:pt idx="3">
                  <c:v>1.8</c:v>
                </c:pt>
                <c:pt idx="4">
                  <c:v>2.1</c:v>
                </c:pt>
                <c:pt idx="5">
                  <c:v>2.4</c:v>
                </c:pt>
                <c:pt idx="6">
                  <c:v>3</c:v>
                </c:pt>
                <c:pt idx="7">
                  <c:v>3</c:v>
                </c:pt>
                <c:pt idx="8">
                  <c:v>4.0999999999999996</c:v>
                </c:pt>
                <c:pt idx="9">
                  <c:v>4.7</c:v>
                </c:pt>
                <c:pt idx="10">
                  <c:v>7.1</c:v>
                </c:pt>
                <c:pt idx="11">
                  <c:v>7.4</c:v>
                </c:pt>
                <c:pt idx="12">
                  <c:v>61.8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BF-48C5-A876-0D8EC6E261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176520704"/>
        <c:axId val="141822784"/>
      </c:barChart>
      <c:catAx>
        <c:axId val="17652070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41822784"/>
        <c:crosses val="autoZero"/>
        <c:auto val="1"/>
        <c:lblAlgn val="ctr"/>
        <c:lblOffset val="100"/>
        <c:noMultiLvlLbl val="0"/>
      </c:catAx>
      <c:valAx>
        <c:axId val="141822784"/>
        <c:scaling>
          <c:orientation val="minMax"/>
        </c:scaling>
        <c:delete val="1"/>
        <c:axPos val="b"/>
        <c:majorGridlines/>
        <c:numFmt formatCode="General" sourceLinked="1"/>
        <c:majorTickMark val="out"/>
        <c:minorTickMark val="none"/>
        <c:tickLblPos val="nextTo"/>
        <c:crossAx val="1765207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3481414041994748"/>
          <c:y val="0.16051574803149607"/>
          <c:w val="0.53666649969462088"/>
          <c:h val="0.7304165846456692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6BCEE"/>
            </a:solidFill>
            <a:ln w="3175">
              <a:solidFill>
                <a:schemeClr val="bg1"/>
              </a:solidFill>
            </a:ln>
          </c:spPr>
          <c:invertIfNegative val="0"/>
          <c:dLbls>
            <c:spPr>
              <a:ln>
                <a:noFill/>
              </a:ln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Лист1!$A$2:$A$14</c:f>
              <c:strCache>
                <c:ptCount val="13"/>
                <c:pt idx="0">
                  <c:v>Інший кандидат</c:v>
                </c:pt>
                <c:pt idx="1">
                  <c:v>ЦУРКАН Олег </c:v>
                </c:pt>
                <c:pt idx="2">
                  <c:v>АНДРІЄЦЬ Петро </c:v>
                </c:pt>
                <c:pt idx="3">
                  <c:v>УМАНСЬКИЙ Руслан </c:v>
                </c:pt>
                <c:pt idx="4">
                  <c:v>ЖУРБА Юрій </c:v>
                </c:pt>
                <c:pt idx="5">
                  <c:v>ПРОКОПЧУК Володимир </c:v>
                </c:pt>
                <c:pt idx="6">
                  <c:v>АНУЩЕНКО Павло </c:v>
                </c:pt>
                <c:pt idx="7">
                  <c:v>БАГНЮК Михайло </c:v>
                </c:pt>
                <c:pt idx="8">
                  <c:v>КОЛОМЄЙЦЕВ Валерій </c:v>
                </c:pt>
                <c:pt idx="9">
                  <c:v>СКАКОДУБ Андрій </c:v>
                </c:pt>
                <c:pt idx="10">
                  <c:v>ГОЛОВАШИЧ Людмила </c:v>
                </c:pt>
                <c:pt idx="11">
                  <c:v>НАРОЖНА Мар’яна</c:v>
                </c:pt>
                <c:pt idx="12">
                  <c:v>КОЛОМІЄЦЬ Олександр 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1.7</c:v>
                </c:pt>
                <c:pt idx="1">
                  <c:v>1.1000000000000001</c:v>
                </c:pt>
                <c:pt idx="2">
                  <c:v>1.7</c:v>
                </c:pt>
                <c:pt idx="3">
                  <c:v>5</c:v>
                </c:pt>
                <c:pt idx="4">
                  <c:v>5.5</c:v>
                </c:pt>
                <c:pt idx="5">
                  <c:v>6.6</c:v>
                </c:pt>
                <c:pt idx="6">
                  <c:v>6.6</c:v>
                </c:pt>
                <c:pt idx="7">
                  <c:v>7.7</c:v>
                </c:pt>
                <c:pt idx="8">
                  <c:v>8.3000000000000007</c:v>
                </c:pt>
                <c:pt idx="9">
                  <c:v>8.3000000000000007</c:v>
                </c:pt>
                <c:pt idx="10">
                  <c:v>13.8</c:v>
                </c:pt>
                <c:pt idx="11">
                  <c:v>14.9</c:v>
                </c:pt>
                <c:pt idx="12">
                  <c:v>18.8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5E-4165-A0D5-44DD5775E6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223230976"/>
        <c:axId val="167173440"/>
      </c:barChart>
      <c:catAx>
        <c:axId val="2232309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67173440"/>
        <c:crosses val="autoZero"/>
        <c:auto val="1"/>
        <c:lblAlgn val="ctr"/>
        <c:lblOffset val="100"/>
        <c:noMultiLvlLbl val="0"/>
      </c:catAx>
      <c:valAx>
        <c:axId val="167173440"/>
        <c:scaling>
          <c:orientation val="minMax"/>
        </c:scaling>
        <c:delete val="1"/>
        <c:axPos val="b"/>
        <c:majorGridlines/>
        <c:numFmt formatCode="General" sourceLinked="1"/>
        <c:majorTickMark val="out"/>
        <c:minorTickMark val="none"/>
        <c:tickLblPos val="nextTo"/>
        <c:crossAx val="2232309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90112-48C3-4354-9032-3CE73E5588D4}" type="datetimeFigureOut">
              <a:rPr lang="uk-UA" smtClean="0"/>
              <a:t>14.02.2025</a:t>
            </a:fld>
            <a:endParaRPr lang="uk-UA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ABF314-B1D5-47DA-BE1B-29ECAAA5CFAF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38153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ABF314-B1D5-47DA-BE1B-29ECAAA5CFAF}" type="slidenum">
              <a:rPr lang="uk-UA" smtClean="0"/>
              <a:t>6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23389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BF314-B1D5-47DA-BE1B-29ECAAA5CFAF}" type="slidenum">
              <a:rPr lang="uk-UA" smtClean="0"/>
              <a:t>9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8965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C26EB-F99E-4AE8-A89D-3FD9F38B4ECF}" type="datetime1">
              <a:rPr lang="ru-RU" smtClean="0"/>
              <a:t>14.02.2025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7FCD8-EBC0-45FD-98E1-A56A28071215}" type="datetime1">
              <a:rPr lang="ru-RU" smtClean="0"/>
              <a:t>14.02.2025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3365E-B667-415A-A7F1-83EBD555C1A1}" type="datetime1">
              <a:rPr lang="ru-RU" smtClean="0"/>
              <a:t>14.02.2025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8C88A-8706-45A9-97BE-A2C9163238EA}" type="datetime1">
              <a:rPr lang="ru-RU" smtClean="0"/>
              <a:t>14.02.2025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8B8B7-76DB-4ECC-B967-A41CC094D063}" type="datetime1">
              <a:rPr lang="ru-RU" smtClean="0"/>
              <a:t>14.02.2025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C4F9-86C5-4D28-8BDF-F7C55E337B54}" type="datetime1">
              <a:rPr lang="ru-RU" smtClean="0"/>
              <a:t>14.02.2025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84320-0678-4B74-B89C-5AB721DFA396}" type="datetime1">
              <a:rPr lang="ru-RU" smtClean="0"/>
              <a:t>14.02.2025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82B8C-80CF-46FC-B65E-82A820E146EC}" type="datetime1">
              <a:rPr lang="ru-RU" smtClean="0"/>
              <a:t>14.02.2025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FBCDE-0223-431E-ACC5-FDD6F43F0E37}" type="datetime1">
              <a:rPr lang="ru-RU" smtClean="0"/>
              <a:t>14.02.2025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E49B2-ACEA-4E0B-9D27-EA1960B754C2}" type="datetime1">
              <a:rPr lang="ru-RU" smtClean="0"/>
              <a:t>14.02.2025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FDFB9-C81B-494F-A0A0-16001373E04A}" type="datetime1">
              <a:rPr lang="ru-RU" smtClean="0"/>
              <a:t>14.02.2025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9FCEB-8218-4EF6-B6B3-E1B3FCD383B8}" type="datetime1">
              <a:rPr lang="ru-RU" smtClean="0"/>
              <a:t>14.02.2025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‹№›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tmp"/><Relationship Id="rId4" Type="http://schemas.openxmlformats.org/officeDocument/2006/relationships/image" Target="../media/image2.tm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tm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Вырезка экрана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866" y="3779409"/>
            <a:ext cx="5503052" cy="2947241"/>
          </a:xfrm>
          <a:prstGeom prst="rect">
            <a:avLst/>
          </a:prstGeom>
        </p:spPr>
      </p:pic>
      <p:pic>
        <p:nvPicPr>
          <p:cNvPr id="11" name="Рисунок 10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12" y="1011731"/>
            <a:ext cx="4210655" cy="2767678"/>
          </a:xfrm>
          <a:prstGeom prst="rect">
            <a:avLst/>
          </a:prstGeom>
        </p:spPr>
      </p:pic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" y="173154"/>
            <a:ext cx="924054" cy="7240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148064" y="211988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uk-UA" sz="1200" dirty="0">
                <a:latin typeface="Arial" charset="0"/>
                <a:cs typeface="Arial" charset="0"/>
              </a:rPr>
              <a:t>Дослідження: Електоральні настрої населення Ладижинської ТГ. Період опитування: 31 травня – 3 червня 2024 року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16787" y="727878"/>
            <a:ext cx="356001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Як ви оцінюєте роботу міської влади?</a:t>
            </a:r>
            <a:endParaRPr lang="uk-UA" sz="16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476567" y="2711952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/>
              <a:t>Як ви оцінюєте роботу виконуючого обов'язки міського голови Олександра Коломійця за останній час?</a:t>
            </a:r>
            <a:endParaRPr lang="uk-UA" sz="1600" dirty="0"/>
          </a:p>
        </p:txBody>
      </p:sp>
      <p:grpSp>
        <p:nvGrpSpPr>
          <p:cNvPr id="16" name="Группа 15"/>
          <p:cNvGrpSpPr/>
          <p:nvPr/>
        </p:nvGrpSpPr>
        <p:grpSpPr>
          <a:xfrm>
            <a:off x="1869253" y="1440933"/>
            <a:ext cx="1294716" cy="2210762"/>
            <a:chOff x="5829883" y="4221088"/>
            <a:chExt cx="1294716" cy="2210762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6731543" y="4221088"/>
              <a:ext cx="39305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uk-UA" sz="1600" dirty="0"/>
                <a:t>47</a:t>
              </a: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6147921" y="4810524"/>
              <a:ext cx="39305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uk-UA" sz="1600" dirty="0"/>
                <a:t>25</a:t>
              </a:r>
              <a:endParaRPr lang="uk-UA" dirty="0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5982811" y="5411321"/>
              <a:ext cx="54854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uk-UA" sz="1600" dirty="0"/>
                <a:t>18,5</a:t>
              </a:r>
              <a:endParaRPr lang="uk-UA" dirty="0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829883" y="6093296"/>
              <a:ext cx="44435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uk-UA" sz="1600" dirty="0"/>
                <a:t>9,5</a:t>
              </a:r>
              <a:endParaRPr lang="uk-UA" dirty="0"/>
            </a:p>
          </p:txBody>
        </p:sp>
      </p:grpSp>
    </p:spTree>
    <p:extLst>
      <p:ext uri="{BB962C8B-B14F-4D97-AF65-F5344CB8AC3E}">
        <p14:creationId xmlns:p14="http://schemas.microsoft.com/office/powerpoint/2010/main" val="3222728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" y="173154"/>
            <a:ext cx="924054" cy="7240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148064" y="211988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uk-UA" sz="1200" dirty="0">
                <a:latin typeface="Arial" charset="0"/>
                <a:cs typeface="Arial" charset="0"/>
              </a:rPr>
              <a:t>Дослідження: Електоральні настрої населення Ладижинської ТГ. Період опитування: 31 травня – 3 червня 2024 року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73332" y="1093700"/>
            <a:ext cx="56166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"/>
            <a:r>
              <a:rPr lang="ru-RU" sz="1600" b="1" dirty="0"/>
              <a:t>Чи довіряєте ви наступним діячам </a:t>
            </a:r>
            <a:r>
              <a:rPr lang="ru-RU" sz="1600" b="1" dirty="0" err="1"/>
              <a:t>міста</a:t>
            </a:r>
            <a:r>
              <a:rPr lang="ru-RU" sz="1600" b="1" dirty="0"/>
              <a:t> </a:t>
            </a:r>
            <a:r>
              <a:rPr lang="ru-RU" sz="1600" b="1" dirty="0" err="1"/>
              <a:t>Ладижина</a:t>
            </a:r>
            <a:r>
              <a:rPr lang="ru-RU" sz="1600" b="1" dirty="0"/>
              <a:t>?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 dirty="0"/>
          </a:p>
        </p:txBody>
      </p:sp>
      <p:graphicFrame>
        <p:nvGraphicFramePr>
          <p:cNvPr id="7" name="Діаграма 6">
            <a:extLst>
              <a:ext uri="{FF2B5EF4-FFF2-40B4-BE49-F238E27FC236}">
                <a16:creationId xmlns:a16="http://schemas.microsoft.com/office/drawing/2014/main" id="{7FB1B46E-0D4C-4487-8DCA-230D583D33BF}"/>
              </a:ext>
            </a:extLst>
          </p:cNvPr>
          <p:cNvGraphicFramePr/>
          <p:nvPr/>
        </p:nvGraphicFramePr>
        <p:xfrm>
          <a:off x="918084" y="1628800"/>
          <a:ext cx="7307832" cy="4738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11526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" y="173154"/>
            <a:ext cx="924054" cy="7240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148064" y="211988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uk-UA" sz="1200" dirty="0">
                <a:latin typeface="Arial" charset="0"/>
                <a:cs typeface="Arial" charset="0"/>
              </a:rPr>
              <a:t>Дослідження: Електоральні настрої населення Ладижинської ТГ. Період опитування: 31 травня – 3 червня 2024 року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36564" y="712678"/>
            <a:ext cx="44072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/>
              <a:t>Якби список кандидатів виглядав наступним чином, за кого б ви проголосували? </a:t>
            </a:r>
            <a:endParaRPr lang="uk-UA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4401" y="1451341"/>
            <a:ext cx="128432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/>
              <a:t>Перший вибір</a:t>
            </a:r>
            <a:endParaRPr lang="uk-UA" sz="1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837799" y="1488028"/>
            <a:ext cx="12119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/>
              <a:t>Другий</a:t>
            </a:r>
            <a:r>
              <a:rPr lang="ru-RU" sz="1400" b="1" dirty="0"/>
              <a:t> вибір</a:t>
            </a:r>
            <a:endParaRPr lang="uk-UA" sz="1400" b="1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 dirty="0"/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4244613642"/>
              </p:ext>
            </p:extLst>
          </p:nvPr>
        </p:nvGraphicFramePr>
        <p:xfrm>
          <a:off x="186299" y="2132856"/>
          <a:ext cx="4451843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4168240144"/>
              </p:ext>
            </p:extLst>
          </p:nvPr>
        </p:nvGraphicFramePr>
        <p:xfrm>
          <a:off x="4283968" y="2060848"/>
          <a:ext cx="4451843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541284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" y="173154"/>
            <a:ext cx="924054" cy="7240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148064" y="211988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uk-UA" sz="1200" dirty="0">
                <a:latin typeface="Arial" charset="0"/>
                <a:cs typeface="Arial" charset="0"/>
              </a:rPr>
              <a:t>Дослідження: Електоральні настрої населення Ладижинської ТГ. Період опитування: 31 травня – 3 червня 2024 року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36564" y="712678"/>
            <a:ext cx="44072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/>
              <a:t>Якби список кандидатів виглядав наступним чином, за кого б ви проголосували? </a:t>
            </a:r>
            <a:endParaRPr lang="uk-UA" sz="16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8371404"/>
              </p:ext>
            </p:extLst>
          </p:nvPr>
        </p:nvGraphicFramePr>
        <p:xfrm>
          <a:off x="395536" y="1772816"/>
          <a:ext cx="4032448" cy="476626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088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3772"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b="1" dirty="0">
                          <a:effectLst/>
                        </a:rPr>
                        <a:t>Кандидат</a:t>
                      </a:r>
                    </a:p>
                  </a:txBody>
                  <a:tcPr marL="25873" marR="25873" marT="17248" marB="17248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%, від всіх</a:t>
                      </a:r>
                      <a:endParaRPr lang="uk-UA" sz="1400" b="0" dirty="0">
                        <a:effectLst/>
                      </a:endParaRPr>
                    </a:p>
                  </a:txBody>
                  <a:tcPr marL="28575" marR="28575" marT="19050" marB="19050" anchor="ctr">
                    <a:solidFill>
                      <a:srgbClr val="F6BC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%, від визначилися</a:t>
                      </a:r>
                      <a:endParaRPr lang="uk-UA" sz="1400" b="0" dirty="0">
                        <a:effectLst/>
                      </a:endParaRPr>
                    </a:p>
                  </a:txBody>
                  <a:tcPr marL="0" marR="0" marT="19050" marB="19050" anchor="ctr">
                    <a:solidFill>
                      <a:srgbClr val="F6B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505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КОЛОМІЄЦЬ Олександр 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52,3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61,8</a:t>
                      </a:r>
                    </a:p>
                  </a:txBody>
                  <a:tcPr marL="25873" marR="25873" marT="17248" marB="17248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505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НАРОЖНА Мар’яна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6,3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7,4</a:t>
                      </a:r>
                    </a:p>
                  </a:txBody>
                  <a:tcPr marL="25873" marR="25873" marT="17248" marB="17248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5505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КОЛОМЄЙЦЕВ Валерій 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6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7,1</a:t>
                      </a:r>
                    </a:p>
                  </a:txBody>
                  <a:tcPr marL="25873" marR="25873" marT="17248" marB="17248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505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УМАНСЬКИЙ Руслан 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4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4,7</a:t>
                      </a:r>
                    </a:p>
                  </a:txBody>
                  <a:tcPr marL="25873" marR="25873" marT="17248" marB="17248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5505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СКАКОДУБ Андрій 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3,5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4,1</a:t>
                      </a:r>
                    </a:p>
                  </a:txBody>
                  <a:tcPr marL="25873" marR="25873" marT="17248" marB="17248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5505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ГОЛОВАШИЧ Людмила 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2,5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3</a:t>
                      </a:r>
                    </a:p>
                  </a:txBody>
                  <a:tcPr marL="25873" marR="25873" marT="17248" marB="17248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5505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ЖУРБА Юрій 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2,5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3</a:t>
                      </a:r>
                    </a:p>
                  </a:txBody>
                  <a:tcPr marL="25873" marR="25873" marT="17248" marB="17248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5505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ЦУРКАН Олег 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2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2,4</a:t>
                      </a:r>
                    </a:p>
                  </a:txBody>
                  <a:tcPr marL="25873" marR="25873" marT="17248" marB="17248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5505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ПРОКОПЧУК Володимир 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1,8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2,1</a:t>
                      </a:r>
                    </a:p>
                  </a:txBody>
                  <a:tcPr marL="25873" marR="25873" marT="17248" marB="17248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5505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БАГНЮК Михайло 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1,5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1,8</a:t>
                      </a:r>
                    </a:p>
                  </a:txBody>
                  <a:tcPr marL="25873" marR="25873" marT="17248" marB="17248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5505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АНУЩЕНКО Павло 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0,8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0,9</a:t>
                      </a:r>
                    </a:p>
                  </a:txBody>
                  <a:tcPr marL="25873" marR="25873" marT="17248" marB="17248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5505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АНДРІЄЦЬ Петро 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0,5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0,6</a:t>
                      </a:r>
                    </a:p>
                  </a:txBody>
                  <a:tcPr marL="25873" marR="25873" marT="17248" marB="17248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5505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Інший кандидат</a:t>
                      </a:r>
                      <a:endParaRPr lang="uk-UA" sz="1400" b="0" i="0" dirty="0">
                        <a:effectLst/>
                        <a:latin typeface="+mn-lt"/>
                      </a:endParaRP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1,2</a:t>
                      </a:r>
                    </a:p>
                  </a:txBody>
                  <a:tcPr marL="25873" marR="25873" marT="17248" marB="17248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5505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Не голосував</a:t>
                      </a:r>
                      <a:endParaRPr lang="uk-UA" sz="1400" b="0" i="0" dirty="0">
                        <a:effectLst/>
                        <a:latin typeface="+mn-lt"/>
                      </a:endParaRP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1,8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uk-UA" sz="1400" dirty="0">
                        <a:effectLst/>
                      </a:endParaRPr>
                    </a:p>
                  </a:txBody>
                  <a:tcPr marL="25873" marR="25873" marT="17248" marB="17248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5505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Не підтримав би жодного</a:t>
                      </a:r>
                      <a:endParaRPr lang="uk-UA" sz="1400" b="0" i="0" dirty="0">
                        <a:effectLst/>
                        <a:latin typeface="+mn-lt"/>
                      </a:endParaRP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3,3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uk-UA" sz="1400" dirty="0">
                        <a:effectLst/>
                      </a:endParaRPr>
                    </a:p>
                  </a:txBody>
                  <a:tcPr marL="25873" marR="25873" marT="17248" marB="17248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5505">
                <a:tc>
                  <a:txBody>
                    <a:bodyPr/>
                    <a:lstStyle/>
                    <a:p>
                      <a:pPr rtl="0" fontAlgn="t"/>
                      <a:r>
                        <a:rPr lang="uk-UA" sz="1400" dirty="0">
                          <a:effectLst/>
                        </a:rPr>
                        <a:t>Важко відповісти</a:t>
                      </a:r>
                      <a:endParaRPr lang="uk-UA" sz="1400" b="0" i="0" dirty="0">
                        <a:effectLst/>
                        <a:latin typeface="+mn-lt"/>
                      </a:endParaRPr>
                    </a:p>
                  </a:txBody>
                  <a:tcPr marL="25873" marR="25873" marT="17248" marB="17248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10,2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uk-UA" sz="1400" dirty="0">
                        <a:effectLst/>
                      </a:endParaRPr>
                    </a:p>
                  </a:txBody>
                  <a:tcPr marL="25873" marR="25873" marT="17248" marB="17248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94401" y="1451341"/>
            <a:ext cx="128432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/>
              <a:t>Перший вибір</a:t>
            </a:r>
            <a:endParaRPr lang="uk-UA" sz="1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837799" y="1488028"/>
            <a:ext cx="12119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/>
              <a:t>Другий</a:t>
            </a:r>
            <a:r>
              <a:rPr lang="ru-RU" sz="1400" b="1" dirty="0"/>
              <a:t> вибір</a:t>
            </a:r>
            <a:endParaRPr lang="uk-UA" sz="1400" b="1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0115109"/>
              </p:ext>
            </p:extLst>
          </p:nvPr>
        </p:nvGraphicFramePr>
        <p:xfrm>
          <a:off x="4834957" y="1772817"/>
          <a:ext cx="3913507" cy="47525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0162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11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6396"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b="1" dirty="0">
                          <a:effectLst/>
                        </a:rPr>
                        <a:t>Кандидат</a:t>
                      </a:r>
                    </a:p>
                  </a:txBody>
                  <a:tcPr marL="25873" marR="25873" marT="17248" marB="17248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%, від всіх</a:t>
                      </a:r>
                      <a:endParaRPr lang="uk-UA" sz="1400" b="0" dirty="0">
                        <a:effectLst/>
                      </a:endParaRPr>
                    </a:p>
                  </a:txBody>
                  <a:tcPr marL="28575" marR="28575" marT="19050" marB="19050" anchor="ctr">
                    <a:solidFill>
                      <a:srgbClr val="F6BC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%, від визначилися</a:t>
                      </a:r>
                      <a:endParaRPr lang="uk-UA" sz="1400" b="0" dirty="0">
                        <a:effectLst/>
                      </a:endParaRPr>
                    </a:p>
                  </a:txBody>
                  <a:tcPr marL="0" marR="0" marT="19050" marB="19050" anchor="ctr">
                    <a:solidFill>
                      <a:srgbClr val="F6B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351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  <a:latin typeface="+mn-lt"/>
                        </a:rPr>
                        <a:t>КОЛОМІЄЦЬ Олександр 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10,1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18,8</a:t>
                      </a:r>
                    </a:p>
                  </a:txBody>
                  <a:tcPr marL="25873" marR="25873" marT="17248" marB="17248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351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  <a:latin typeface="+mn-lt"/>
                        </a:rPr>
                        <a:t>НАРОЖНА Мар’яна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8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14,9</a:t>
                      </a:r>
                    </a:p>
                  </a:txBody>
                  <a:tcPr marL="25873" marR="25873" marT="17248" marB="17248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351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  <a:latin typeface="+mn-lt"/>
                        </a:rPr>
                        <a:t>ГОЛОВАШИЧ Людмила 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7,4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13,8</a:t>
                      </a:r>
                    </a:p>
                  </a:txBody>
                  <a:tcPr marL="25873" marR="25873" marT="17248" marB="17248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4351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  <a:latin typeface="+mn-lt"/>
                        </a:rPr>
                        <a:t>КОЛОМЄЙЦЕВ Валерій 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4,4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8,3</a:t>
                      </a:r>
                    </a:p>
                  </a:txBody>
                  <a:tcPr marL="25873" marR="25873" marT="17248" marB="17248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4351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  <a:latin typeface="+mn-lt"/>
                        </a:rPr>
                        <a:t>СКАКОДУБ Андрій 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4,4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8,3</a:t>
                      </a:r>
                    </a:p>
                  </a:txBody>
                  <a:tcPr marL="25873" marR="25873" marT="17248" marB="17248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4351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  <a:latin typeface="+mn-lt"/>
                        </a:rPr>
                        <a:t>БАГНЮК Михайло 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4,1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7,7</a:t>
                      </a:r>
                    </a:p>
                  </a:txBody>
                  <a:tcPr marL="25873" marR="25873" marT="17248" marB="17248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4351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  <a:latin typeface="+mn-lt"/>
                        </a:rPr>
                        <a:t>ПРОКОПЧУК Володимир 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3,6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6,6</a:t>
                      </a:r>
                    </a:p>
                  </a:txBody>
                  <a:tcPr marL="25873" marR="25873" marT="17248" marB="17248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4351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  <a:latin typeface="+mn-lt"/>
                        </a:rPr>
                        <a:t>АНУЩЕНКО Павло 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3,6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6,6</a:t>
                      </a:r>
                    </a:p>
                  </a:txBody>
                  <a:tcPr marL="25873" marR="25873" marT="17248" marB="17248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4351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  <a:latin typeface="+mn-lt"/>
                        </a:rPr>
                        <a:t>ЖУРБА Юрій 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3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5,5</a:t>
                      </a:r>
                    </a:p>
                  </a:txBody>
                  <a:tcPr marL="25873" marR="25873" marT="17248" marB="17248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4351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  <a:latin typeface="+mn-lt"/>
                        </a:rPr>
                        <a:t>УМАНСЬКИЙ Руслан 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2,7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5</a:t>
                      </a:r>
                    </a:p>
                  </a:txBody>
                  <a:tcPr marL="25873" marR="25873" marT="17248" marB="17248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4351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  <a:latin typeface="+mn-lt"/>
                        </a:rPr>
                        <a:t>АНДРІЄЦЬ Петро 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0,9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1,7</a:t>
                      </a:r>
                    </a:p>
                  </a:txBody>
                  <a:tcPr marL="25873" marR="25873" marT="17248" marB="17248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4351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  <a:latin typeface="+mn-lt"/>
                        </a:rPr>
                        <a:t>ЦУРКАН Олег 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0,6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1,1</a:t>
                      </a:r>
                    </a:p>
                  </a:txBody>
                  <a:tcPr marL="25873" marR="25873" marT="17248" marB="17248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4351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  <a:latin typeface="+mn-lt"/>
                        </a:rPr>
                        <a:t>Інший кандидат</a:t>
                      </a:r>
                      <a:endParaRPr lang="uk-UA" sz="1400" b="0" dirty="0">
                        <a:effectLst/>
                        <a:latin typeface="+mn-lt"/>
                      </a:endParaRP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0,9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1,7</a:t>
                      </a:r>
                    </a:p>
                  </a:txBody>
                  <a:tcPr marL="25873" marR="25873" marT="17248" marB="17248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4351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  <a:latin typeface="+mn-lt"/>
                        </a:rPr>
                        <a:t>Не голосував</a:t>
                      </a:r>
                      <a:endParaRPr lang="uk-UA" sz="1400" b="0" i="1" dirty="0">
                        <a:effectLst/>
                        <a:latin typeface="+mn-lt"/>
                      </a:endParaRP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0,6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uk-UA" sz="1400" dirty="0">
                        <a:effectLst/>
                      </a:endParaRPr>
                    </a:p>
                  </a:txBody>
                  <a:tcPr marL="25873" marR="25873" marT="17248" marB="17248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4351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  <a:latin typeface="+mn-lt"/>
                        </a:rPr>
                        <a:t>Не підтримав би жодного</a:t>
                      </a:r>
                      <a:endParaRPr lang="uk-UA" sz="1400" b="0" i="1" dirty="0">
                        <a:effectLst/>
                        <a:latin typeface="+mn-lt"/>
                      </a:endParaRP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9,2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uk-UA" sz="1400" dirty="0">
                        <a:effectLst/>
                      </a:endParaRPr>
                    </a:p>
                  </a:txBody>
                  <a:tcPr marL="25873" marR="25873" marT="17248" marB="17248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0859">
                <a:tc>
                  <a:txBody>
                    <a:bodyPr/>
                    <a:lstStyle/>
                    <a:p>
                      <a:pPr rtl="0" fontAlgn="t"/>
                      <a:r>
                        <a:rPr lang="uk-UA" sz="1400" dirty="0">
                          <a:effectLst/>
                          <a:latin typeface="+mn-lt"/>
                        </a:rPr>
                        <a:t>Важко відповісти</a:t>
                      </a:r>
                      <a:endParaRPr lang="uk-UA" sz="1400" b="0" dirty="0">
                        <a:effectLst/>
                        <a:latin typeface="+mn-lt"/>
                      </a:endParaRPr>
                    </a:p>
                  </a:txBody>
                  <a:tcPr marL="25873" marR="25873" marT="17248" marB="17248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36,5</a:t>
                      </a:r>
                    </a:p>
                  </a:txBody>
                  <a:tcPr marL="25873" marR="25873" marT="17248" marB="17248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uk-UA" sz="1400" dirty="0">
                        <a:effectLst/>
                      </a:endParaRPr>
                    </a:p>
                  </a:txBody>
                  <a:tcPr marL="25873" marR="25873" marT="17248" marB="17248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151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" y="173154"/>
            <a:ext cx="924054" cy="7240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148064" y="211988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uk-UA" sz="1200" dirty="0">
                <a:latin typeface="Arial" charset="0"/>
                <a:cs typeface="Arial" charset="0"/>
              </a:rPr>
              <a:t>Дослідження: Електоральні настрої населення Ладижинської ТГ. Період опитування: 31 травня – 3 червня 2024 року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36564" y="767053"/>
            <a:ext cx="41115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/>
              <a:t>Чи розглядаєте ви можливість проголосувати на виборах за колишнього міського голову Валерія Коломєйцева?</a:t>
            </a:r>
            <a:endParaRPr lang="uk-UA" sz="16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329287"/>
              </p:ext>
            </p:extLst>
          </p:nvPr>
        </p:nvGraphicFramePr>
        <p:xfrm>
          <a:off x="2470803" y="2564904"/>
          <a:ext cx="4574799" cy="16840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566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1460">
                <a:tc>
                  <a:txBody>
                    <a:bodyPr/>
                    <a:lstStyle/>
                    <a:p>
                      <a:pPr rtl="0" fontAlgn="b"/>
                      <a:r>
                        <a:rPr lang="ru-RU" sz="1400" dirty="0">
                          <a:effectLst/>
                        </a:rPr>
                        <a:t>Не буду голосувати за нього в жодному разі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59,7</a:t>
                      </a:r>
                    </a:p>
                  </a:txBody>
                  <a:tcPr marL="28575" marR="28575" marT="19050" marB="1905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288">
                <a:tc>
                  <a:txBody>
                    <a:bodyPr/>
                    <a:lstStyle/>
                    <a:p>
                      <a:pPr rtl="0" fontAlgn="b"/>
                      <a:r>
                        <a:rPr lang="ru-RU" sz="1400" dirty="0">
                          <a:effectLst/>
                        </a:rPr>
                        <a:t>Можу проголосувати за нього, але розглядаю інші кандидатури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20,4</a:t>
                      </a:r>
                    </a:p>
                  </a:txBody>
                  <a:tcPr marL="28575" marR="28575" marT="19050" marB="1905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621">
                <a:tc>
                  <a:txBody>
                    <a:bodyPr/>
                    <a:lstStyle/>
                    <a:p>
                      <a:pPr rtl="0" fontAlgn="b"/>
                      <a:r>
                        <a:rPr lang="ru-RU" sz="1400" dirty="0">
                          <a:effectLst/>
                        </a:rPr>
                        <a:t>Так, проголосую лише за нього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11,1</a:t>
                      </a:r>
                    </a:p>
                  </a:txBody>
                  <a:tcPr marL="28575" marR="28575" marT="19050" marB="1905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0288">
                <a:tc>
                  <a:txBody>
                    <a:bodyPr/>
                    <a:lstStyle/>
                    <a:p>
                      <a:pPr rtl="0" fontAlgn="b"/>
                      <a:r>
                        <a:rPr lang="ru-RU" sz="1400" dirty="0">
                          <a:effectLst/>
                        </a:rPr>
                        <a:t>Я вже визначився, що буду голосувати за іншого кандидата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4,4</a:t>
                      </a:r>
                    </a:p>
                  </a:txBody>
                  <a:tcPr marL="28575" marR="28575" marT="19050" marB="1905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621">
                <a:tc>
                  <a:txBody>
                    <a:bodyPr/>
                    <a:lstStyle/>
                    <a:p>
                      <a:pPr rtl="0" fontAlgn="b"/>
                      <a:r>
                        <a:rPr lang="ru-RU" sz="1400" dirty="0">
                          <a:effectLst/>
                        </a:rPr>
                        <a:t>Вирішу, коли буду на виборах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4,4</a:t>
                      </a:r>
                    </a:p>
                  </a:txBody>
                  <a:tcPr marL="28575" marR="28575" marT="19050" marB="1905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870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" y="173154"/>
            <a:ext cx="924054" cy="7240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148064" y="211988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uk-UA" sz="1200" dirty="0">
                <a:latin typeface="Arial" charset="0"/>
                <a:cs typeface="Arial" charset="0"/>
              </a:rPr>
              <a:t>Дослідження: Електоральні настрої населення Ладижинської ТГ. Період опитування: 31 травня – 3 червня 2024 року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21734" y="1002335"/>
            <a:ext cx="49198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Які проблеми в житті міста Ладижина вас турбують найбільше (%)? (можна обрати кілька варіантів)</a:t>
            </a:r>
            <a:endParaRPr lang="uk-UA" sz="160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 dirty="0"/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34" y="1864983"/>
            <a:ext cx="7440992" cy="392013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652120" y="2082334"/>
            <a:ext cx="5485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/>
              <a:t>67,8</a:t>
            </a:r>
            <a:endParaRPr lang="uk-UA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716016" y="2564904"/>
            <a:ext cx="5485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/>
              <a:t>31,8</a:t>
            </a:r>
            <a:endParaRPr lang="uk-UA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481430" y="3060550"/>
            <a:ext cx="5485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/>
              <a:t>21,8</a:t>
            </a:r>
            <a:endParaRPr lang="uk-UA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362648" y="3486495"/>
            <a:ext cx="5485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/>
              <a:t>16,3</a:t>
            </a:r>
            <a:endParaRPr lang="uk-UA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362648" y="3954542"/>
            <a:ext cx="3930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/>
              <a:t>14</a:t>
            </a:r>
            <a:endParaRPr lang="uk-UA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248532" y="4437112"/>
            <a:ext cx="5485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/>
              <a:t>11,5</a:t>
            </a:r>
            <a:endParaRPr lang="uk-UA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211960" y="4869160"/>
            <a:ext cx="44435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/>
              <a:t>9,3</a:t>
            </a:r>
            <a:endParaRPr lang="uk-UA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429558" y="5301208"/>
            <a:ext cx="5485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/>
              <a:t>17,8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68400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Вырезка экрана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01" y="1484784"/>
            <a:ext cx="8429012" cy="3518304"/>
          </a:xfrm>
          <a:prstGeom prst="rect">
            <a:avLst/>
          </a:prstGeom>
        </p:spPr>
      </p:pic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" y="173154"/>
            <a:ext cx="924054" cy="7240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148064" y="211988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uk-UA" sz="1200" dirty="0">
                <a:latin typeface="Arial" charset="0"/>
                <a:cs typeface="Arial" charset="0"/>
              </a:rPr>
              <a:t>Дослідження: Електоральні настрої населення Ладижинської ТГ. Період опитування: 31 травня – 3 червня 2024 року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764704"/>
            <a:ext cx="39604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/>
              <a:t>Як ви оцінюєте вплив наступних кампаній на життєдіяльність міста Ладижин?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751657" y="2420888"/>
            <a:ext cx="5838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uk-UA" dirty="0"/>
              <a:t>64%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338647" y="3422073"/>
            <a:ext cx="5838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uk-UA" dirty="0"/>
              <a:t>52%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925190" y="4416717"/>
            <a:ext cx="5838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uk-UA" dirty="0"/>
              <a:t>36%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255118" y="4440769"/>
            <a:ext cx="466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uk-UA" dirty="0"/>
              <a:t>4%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821311" y="3422073"/>
            <a:ext cx="5838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uk-UA" dirty="0"/>
              <a:t>20%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232058" y="2420888"/>
            <a:ext cx="5838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uk-UA" dirty="0"/>
              <a:t>12%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506597" y="2420888"/>
            <a:ext cx="5838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uk-UA" dirty="0"/>
              <a:t>24%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246266" y="3390231"/>
            <a:ext cx="5838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uk-UA" dirty="0"/>
              <a:t>28%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405124" y="4416717"/>
            <a:ext cx="5838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uk-UA" dirty="0"/>
              <a:t>60%</a:t>
            </a:r>
          </a:p>
        </p:txBody>
      </p:sp>
    </p:spTree>
    <p:extLst>
      <p:ext uri="{BB962C8B-B14F-4D97-AF65-F5344CB8AC3E}">
        <p14:creationId xmlns:p14="http://schemas.microsoft.com/office/powerpoint/2010/main" val="2250693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" y="173154"/>
            <a:ext cx="924054" cy="7240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148064" y="211988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uk-UA" sz="1200" dirty="0">
                <a:latin typeface="Arial" charset="0"/>
                <a:cs typeface="Arial" charset="0"/>
              </a:rPr>
              <a:t>Дослідження: Електоральні настрої населення Ладижинської ТГ. Період опитування: 31 травня – 3 червня 2024 року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814172"/>
            <a:ext cx="50476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Якщо б наступної неділі відбулися вибори на посаду Президента України, то яким був би ваш вибір?</a:t>
            </a:r>
            <a:endParaRPr lang="uk-UA" sz="16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9597019"/>
              </p:ext>
            </p:extLst>
          </p:nvPr>
        </p:nvGraphicFramePr>
        <p:xfrm>
          <a:off x="1751257" y="1460503"/>
          <a:ext cx="5248022" cy="5238361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0044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17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17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65"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b="1" dirty="0">
                          <a:effectLst/>
                        </a:rPr>
                        <a:t>Кандидат</a:t>
                      </a:r>
                    </a:p>
                  </a:txBody>
                  <a:tcPr marL="18289" marR="18289" marT="12193" marB="12193" anchor="ctr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%, від всіх</a:t>
                      </a:r>
                      <a:endParaRPr lang="uk-UA" sz="1400" b="0" dirty="0">
                        <a:effectLst/>
                      </a:endParaRPr>
                    </a:p>
                  </a:txBody>
                  <a:tcPr marL="28575" marR="28575" marT="19050" marB="19050" anchor="ctr">
                    <a:solidFill>
                      <a:srgbClr val="F6BCEE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%, від визначилися</a:t>
                      </a:r>
                      <a:endParaRPr lang="uk-UA" sz="1400" b="0" dirty="0">
                        <a:effectLst/>
                      </a:endParaRPr>
                    </a:p>
                  </a:txBody>
                  <a:tcPr marL="0" marR="0" marT="19050" marB="19050" anchor="ctr">
                    <a:solidFill>
                      <a:srgbClr val="F6B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014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Залужний Валерій</a:t>
                      </a:r>
                    </a:p>
                  </a:txBody>
                  <a:tcPr marL="18289" marR="18289" marT="12193" marB="1219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31,5</a:t>
                      </a:r>
                    </a:p>
                  </a:txBody>
                  <a:tcPr marL="18289" marR="18289" marT="12193" marB="12193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43,8</a:t>
                      </a:r>
                    </a:p>
                  </a:txBody>
                  <a:tcPr marL="18289" marR="18289" marT="12193" marB="12193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014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Зеленський Володимир</a:t>
                      </a:r>
                    </a:p>
                  </a:txBody>
                  <a:tcPr marL="18289" marR="18289" marT="12193" marB="1219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19</a:t>
                      </a:r>
                    </a:p>
                  </a:txBody>
                  <a:tcPr marL="18289" marR="18289" marT="12193" marB="12193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26,4</a:t>
                      </a:r>
                    </a:p>
                  </a:txBody>
                  <a:tcPr marL="18289" marR="18289" marT="12193" marB="12193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014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Усик Олександр</a:t>
                      </a:r>
                    </a:p>
                  </a:txBody>
                  <a:tcPr marL="18289" marR="18289" marT="12193" marB="1219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5</a:t>
                      </a:r>
                    </a:p>
                  </a:txBody>
                  <a:tcPr marL="18289" marR="18289" marT="12193" marB="12193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6,9</a:t>
                      </a:r>
                    </a:p>
                  </a:txBody>
                  <a:tcPr marL="18289" marR="18289" marT="12193" marB="12193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7014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Порошенко Петро</a:t>
                      </a:r>
                    </a:p>
                  </a:txBody>
                  <a:tcPr marL="18289" marR="18289" marT="12193" marB="1219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4</a:t>
                      </a:r>
                    </a:p>
                  </a:txBody>
                  <a:tcPr marL="18289" marR="18289" marT="12193" marB="12193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5,6</a:t>
                      </a:r>
                    </a:p>
                  </a:txBody>
                  <a:tcPr marL="18289" marR="18289" marT="12193" marB="12193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7014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Разумков Дмитро</a:t>
                      </a:r>
                    </a:p>
                  </a:txBody>
                  <a:tcPr marL="18289" marR="18289" marT="12193" marB="1219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3,3</a:t>
                      </a:r>
                    </a:p>
                  </a:txBody>
                  <a:tcPr marL="18289" marR="18289" marT="12193" marB="12193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4,5</a:t>
                      </a:r>
                    </a:p>
                  </a:txBody>
                  <a:tcPr marL="18289" marR="18289" marT="12193" marB="12193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7014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Гройсман Володимир</a:t>
                      </a:r>
                    </a:p>
                  </a:txBody>
                  <a:tcPr marL="18289" marR="18289" marT="12193" marB="1219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3</a:t>
                      </a:r>
                    </a:p>
                  </a:txBody>
                  <a:tcPr marL="18289" marR="18289" marT="12193" marB="12193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4,2</a:t>
                      </a:r>
                    </a:p>
                  </a:txBody>
                  <a:tcPr marL="18289" marR="18289" marT="12193" marB="12193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7014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Бойко Юрій</a:t>
                      </a:r>
                    </a:p>
                  </a:txBody>
                  <a:tcPr marL="18289" marR="18289" marT="12193" marB="1219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1,8</a:t>
                      </a:r>
                    </a:p>
                  </a:txBody>
                  <a:tcPr marL="18289" marR="18289" marT="12193" marB="12193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2,4</a:t>
                      </a:r>
                    </a:p>
                  </a:txBody>
                  <a:tcPr marL="18289" marR="18289" marT="12193" marB="12193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7014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Тимошенко Юлія</a:t>
                      </a:r>
                    </a:p>
                  </a:txBody>
                  <a:tcPr marL="18289" marR="18289" marT="12193" marB="1219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1,3</a:t>
                      </a:r>
                    </a:p>
                  </a:txBody>
                  <a:tcPr marL="18289" marR="18289" marT="12193" marB="12193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1,7</a:t>
                      </a:r>
                    </a:p>
                  </a:txBody>
                  <a:tcPr marL="18289" marR="18289" marT="12193" marB="12193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7014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Притула Сергій</a:t>
                      </a:r>
                    </a:p>
                  </a:txBody>
                  <a:tcPr marL="18289" marR="18289" marT="12193" marB="1219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</a:t>
                      </a:r>
                    </a:p>
                  </a:txBody>
                  <a:tcPr marL="18289" marR="18289" marT="12193" marB="12193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1,4</a:t>
                      </a:r>
                    </a:p>
                  </a:txBody>
                  <a:tcPr marL="18289" marR="18289" marT="12193" marB="12193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7014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Арестович Олексій</a:t>
                      </a:r>
                    </a:p>
                  </a:txBody>
                  <a:tcPr marL="18289" marR="18289" marT="12193" marB="1219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0,5</a:t>
                      </a:r>
                    </a:p>
                  </a:txBody>
                  <a:tcPr marL="18289" marR="18289" marT="12193" marB="12193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0,7</a:t>
                      </a:r>
                    </a:p>
                  </a:txBody>
                  <a:tcPr marL="18289" marR="18289" marT="12193" marB="12193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7014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Білецький Андрій</a:t>
                      </a:r>
                    </a:p>
                  </a:txBody>
                  <a:tcPr marL="18289" marR="18289" marT="12193" marB="1219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0,5</a:t>
                      </a:r>
                    </a:p>
                  </a:txBody>
                  <a:tcPr marL="18289" marR="18289" marT="12193" marB="12193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0,7</a:t>
                      </a:r>
                    </a:p>
                  </a:txBody>
                  <a:tcPr marL="18289" marR="18289" marT="12193" marB="12193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7014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Ляшко Олег</a:t>
                      </a:r>
                    </a:p>
                  </a:txBody>
                  <a:tcPr marL="18289" marR="18289" marT="12193" marB="1219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0,3</a:t>
                      </a:r>
                    </a:p>
                  </a:txBody>
                  <a:tcPr marL="18289" marR="18289" marT="12193" marB="12193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0,3</a:t>
                      </a:r>
                    </a:p>
                  </a:txBody>
                  <a:tcPr marL="18289" marR="18289" marT="12193" marB="12193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7014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Кличко Віталій</a:t>
                      </a:r>
                    </a:p>
                  </a:txBody>
                  <a:tcPr marL="18289" marR="18289" marT="12193" marB="12193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uk-UA" sz="1400" dirty="0">
                        <a:effectLst/>
                      </a:endParaRPr>
                    </a:p>
                  </a:txBody>
                  <a:tcPr marL="18289" marR="18289" marT="12193" marB="12193" anchor="ctr"/>
                </a:tc>
                <a:tc>
                  <a:txBody>
                    <a:bodyPr/>
                    <a:lstStyle/>
                    <a:p>
                      <a:pPr algn="ctr" rtl="0" fontAlgn="b"/>
                      <a:endParaRPr lang="uk-UA" sz="1400" dirty="0">
                        <a:effectLst/>
                      </a:endParaRPr>
                    </a:p>
                  </a:txBody>
                  <a:tcPr marL="18289" marR="18289" marT="12193" marB="12193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7014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Яценюк Арсеній</a:t>
                      </a:r>
                    </a:p>
                  </a:txBody>
                  <a:tcPr marL="18289" marR="18289" marT="12193" marB="12193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uk-UA" sz="1400" dirty="0">
                        <a:effectLst/>
                      </a:endParaRPr>
                    </a:p>
                  </a:txBody>
                  <a:tcPr marL="18289" marR="18289" marT="12193" marB="12193" anchor="ctr"/>
                </a:tc>
                <a:tc>
                  <a:txBody>
                    <a:bodyPr/>
                    <a:lstStyle/>
                    <a:p>
                      <a:pPr algn="ctr" rtl="0" fontAlgn="b"/>
                      <a:endParaRPr lang="uk-UA" sz="1400" dirty="0">
                        <a:effectLst/>
                      </a:endParaRPr>
                    </a:p>
                  </a:txBody>
                  <a:tcPr marL="18289" marR="18289" marT="12193" marB="12193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7014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Смешко Ігор</a:t>
                      </a:r>
                    </a:p>
                  </a:txBody>
                  <a:tcPr marL="18289" marR="18289" marT="12193" marB="12193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uk-UA" sz="1400" dirty="0">
                        <a:effectLst/>
                      </a:endParaRPr>
                    </a:p>
                  </a:txBody>
                  <a:tcPr marL="18289" marR="18289" marT="12193" marB="12193" anchor="ctr"/>
                </a:tc>
                <a:tc>
                  <a:txBody>
                    <a:bodyPr/>
                    <a:lstStyle/>
                    <a:p>
                      <a:pPr algn="ctr" rtl="0" fontAlgn="b"/>
                      <a:endParaRPr lang="uk-UA" sz="1400" dirty="0">
                        <a:effectLst/>
                      </a:endParaRPr>
                    </a:p>
                  </a:txBody>
                  <a:tcPr marL="18289" marR="18289" marT="12193" marB="12193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7014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Лубінець Дмитро</a:t>
                      </a:r>
                    </a:p>
                  </a:txBody>
                  <a:tcPr marL="18289" marR="18289" marT="12193" marB="12193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uk-UA" sz="1400" dirty="0">
                        <a:effectLst/>
                      </a:endParaRPr>
                    </a:p>
                  </a:txBody>
                  <a:tcPr marL="18289" marR="18289" marT="12193" marB="12193" anchor="ctr"/>
                </a:tc>
                <a:tc>
                  <a:txBody>
                    <a:bodyPr/>
                    <a:lstStyle/>
                    <a:p>
                      <a:pPr algn="ctr" rtl="0" fontAlgn="b"/>
                      <a:endParaRPr lang="uk-UA" sz="1400" dirty="0">
                        <a:effectLst/>
                      </a:endParaRPr>
                    </a:p>
                  </a:txBody>
                  <a:tcPr marL="18289" marR="18289" marT="12193" marB="12193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7014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Інший кандидат</a:t>
                      </a:r>
                    </a:p>
                  </a:txBody>
                  <a:tcPr marL="18289" marR="18289" marT="12193" marB="1219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</a:t>
                      </a:r>
                    </a:p>
                  </a:txBody>
                  <a:tcPr marL="18289" marR="18289" marT="12193" marB="12193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1,4</a:t>
                      </a:r>
                    </a:p>
                  </a:txBody>
                  <a:tcPr marL="18289" marR="18289" marT="12193" marB="12193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9165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Не голосував</a:t>
                      </a:r>
                    </a:p>
                  </a:txBody>
                  <a:tcPr marL="18289" marR="18289" marT="12193" marB="1219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2,3</a:t>
                      </a:r>
                    </a:p>
                  </a:txBody>
                  <a:tcPr marL="18289" marR="18289" marT="12193" marB="12193" anchor="ctr"/>
                </a:tc>
                <a:tc>
                  <a:txBody>
                    <a:bodyPr/>
                    <a:lstStyle/>
                    <a:p>
                      <a:pPr algn="ctr" rtl="0" fontAlgn="b"/>
                      <a:endParaRPr lang="uk-UA" sz="1400" dirty="0">
                        <a:effectLst/>
                      </a:endParaRPr>
                    </a:p>
                  </a:txBody>
                  <a:tcPr marL="18289" marR="18289" marT="12193" marB="12193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56367">
                <a:tc>
                  <a:txBody>
                    <a:bodyPr/>
                    <a:lstStyle/>
                    <a:p>
                      <a:pPr rtl="0" fontAlgn="b"/>
                      <a:r>
                        <a:rPr lang="ru-RU" sz="1400" dirty="0">
                          <a:effectLst/>
                        </a:rPr>
                        <a:t>Не підтримав би жодного</a:t>
                      </a:r>
                    </a:p>
                  </a:txBody>
                  <a:tcPr marL="18289" marR="18289" marT="12193" marB="1219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12,3</a:t>
                      </a:r>
                    </a:p>
                  </a:txBody>
                  <a:tcPr marL="18289" marR="18289" marT="12193" marB="12193" anchor="ctr"/>
                </a:tc>
                <a:tc>
                  <a:txBody>
                    <a:bodyPr/>
                    <a:lstStyle/>
                    <a:p>
                      <a:pPr algn="ctr" rtl="0" fontAlgn="b"/>
                      <a:endParaRPr lang="uk-UA" sz="1400" dirty="0">
                        <a:effectLst/>
                      </a:endParaRPr>
                    </a:p>
                  </a:txBody>
                  <a:tcPr marL="18289" marR="18289" marT="12193" marB="12193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0759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Важко відповісти</a:t>
                      </a:r>
                    </a:p>
                  </a:txBody>
                  <a:tcPr marL="18289" marR="18289" marT="12193" marB="1219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13,2</a:t>
                      </a:r>
                    </a:p>
                  </a:txBody>
                  <a:tcPr marL="18289" marR="18289" marT="12193" marB="12193" anchor="ctr"/>
                </a:tc>
                <a:tc>
                  <a:txBody>
                    <a:bodyPr/>
                    <a:lstStyle/>
                    <a:p>
                      <a:pPr algn="ctr" rtl="0" fontAlgn="b"/>
                      <a:endParaRPr lang="uk-UA" sz="1400" dirty="0">
                        <a:effectLst/>
                      </a:endParaRPr>
                    </a:p>
                  </a:txBody>
                  <a:tcPr marL="18289" marR="18289" marT="12193" marB="12193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1742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" y="173154"/>
            <a:ext cx="924054" cy="7240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148064" y="211988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uk-UA" sz="1200" dirty="0">
                <a:latin typeface="Arial" charset="0"/>
                <a:cs typeface="Arial" charset="0"/>
              </a:rPr>
              <a:t>Дослідження: Електоральні настрої населення Ладижинської ТГ. Період опитування: 31 травня – 3 червня 2024 року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12303" y="692696"/>
            <a:ext cx="413576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Восени цього року мали б відбутися вибори депутатів до Верховної Ради України. Якщо б вони все таки відбулися за яку партію ви проголосували б?</a:t>
            </a:r>
            <a:endParaRPr lang="uk-UA" sz="16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665870"/>
              </p:ext>
            </p:extLst>
          </p:nvPr>
        </p:nvGraphicFramePr>
        <p:xfrm>
          <a:off x="608610" y="1842363"/>
          <a:ext cx="4063753" cy="4405677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695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59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7095"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b="1" dirty="0">
                          <a:effectLst/>
                        </a:rPr>
                        <a:t>Партія</a:t>
                      </a:r>
                    </a:p>
                  </a:txBody>
                  <a:tcPr marL="11944" marR="11944" marT="7963" marB="7963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%, від всіх</a:t>
                      </a:r>
                      <a:endParaRPr lang="uk-UA" sz="1400" b="0" dirty="0">
                        <a:effectLst/>
                      </a:endParaRPr>
                    </a:p>
                  </a:txBody>
                  <a:tcPr marL="28575" marR="28575" marT="19050" marB="19050" anchor="ctr">
                    <a:solidFill>
                      <a:srgbClr val="F6BC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%, від визначилися</a:t>
                      </a:r>
                      <a:endParaRPr lang="uk-UA" sz="1400" b="0" dirty="0">
                        <a:effectLst/>
                      </a:endParaRPr>
                    </a:p>
                  </a:txBody>
                  <a:tcPr marL="0" marR="0" marT="19050" marB="19050" anchor="ctr">
                    <a:solidFill>
                      <a:srgbClr val="F6B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095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Партія В.Залужного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24,8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38,2</a:t>
                      </a:r>
                    </a:p>
                  </a:txBody>
                  <a:tcPr marL="11944" marR="11944" marT="7963" marB="7963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4739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Блок В. Зеленського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7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10,8</a:t>
                      </a:r>
                    </a:p>
                  </a:txBody>
                  <a:tcPr marL="11944" marR="11944" marT="7963" marB="7963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7501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Європейська солідарність (П. Порошенко)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4,8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7,3</a:t>
                      </a:r>
                    </a:p>
                  </a:txBody>
                  <a:tcPr marL="11944" marR="11944" marT="7963" marB="7963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0879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Партія АЗОВ (А. Білецький)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3,8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5,8</a:t>
                      </a:r>
                    </a:p>
                  </a:txBody>
                  <a:tcPr marL="11944" marR="11944" marT="7963" marB="7963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1816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Партія Голос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3,5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5,4</a:t>
                      </a:r>
                    </a:p>
                  </a:txBody>
                  <a:tcPr marL="11944" marR="11944" marT="7963" marB="7963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6363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Батьківщина (Ю. Тимошенко)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3,3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5</a:t>
                      </a:r>
                    </a:p>
                  </a:txBody>
                  <a:tcPr marL="11944" marR="11944" marT="7963" marB="7963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3101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Партія Д. Разумкова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3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4,6</a:t>
                      </a:r>
                    </a:p>
                  </a:txBody>
                  <a:tcPr marL="11944" marR="11944" marT="7963" marB="7963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9839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Слуга Народу (О. Шуляк)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2,5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3,9</a:t>
                      </a:r>
                    </a:p>
                  </a:txBody>
                  <a:tcPr marL="11944" marR="11944" marT="7963" marB="7963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4609">
                <a:tc>
                  <a:txBody>
                    <a:bodyPr/>
                    <a:lstStyle/>
                    <a:p>
                      <a:pPr rtl="0" fontAlgn="b"/>
                      <a:r>
                        <a:rPr lang="ru-RU" sz="1400" dirty="0">
                          <a:effectLst/>
                        </a:rPr>
                        <a:t>Партія Ветеранів та волонтерів України (Ю. Драгомаз)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2,5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3,9</a:t>
                      </a:r>
                    </a:p>
                  </a:txBody>
                  <a:tcPr marL="11944" marR="11944" marT="7963" marB="7963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6213">
                <a:tc>
                  <a:txBody>
                    <a:bodyPr/>
                    <a:lstStyle/>
                    <a:p>
                      <a:pPr rtl="0" fontAlgn="b"/>
                      <a:r>
                        <a:rPr lang="ru-RU" sz="1400" dirty="0">
                          <a:effectLst/>
                        </a:rPr>
                        <a:t>Сила і честь (І. Смешко)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1,5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2,3</a:t>
                      </a:r>
                    </a:p>
                  </a:txBody>
                  <a:tcPr marL="11944" marR="11944" marT="7963" marB="7963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Радикальна партія Олега Ляшка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1,5</a:t>
                      </a:r>
                    </a:p>
                  </a:txBody>
                  <a:tcPr marL="11944" marR="11944" marT="7963" marB="7963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2762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Удар (В. Кличко)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1,5</a:t>
                      </a:r>
                    </a:p>
                  </a:txBody>
                  <a:tcPr marL="11944" marR="11944" marT="7963" marB="7963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9500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Українська стратегія (Гройсман)  Гройсман)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1,5</a:t>
                      </a:r>
                    </a:p>
                  </a:txBody>
                  <a:tcPr marL="11944" marR="11944" marT="7963" marB="7963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5181128"/>
              </p:ext>
            </p:extLst>
          </p:nvPr>
        </p:nvGraphicFramePr>
        <p:xfrm>
          <a:off x="4828727" y="1835260"/>
          <a:ext cx="4063753" cy="4186028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695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3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48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34665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1" dirty="0"/>
                        <a:t>Партії, що набрали менше 1,5% голосів</a:t>
                      </a:r>
                      <a:endParaRPr lang="uk-UA" sz="1400" dirty="0"/>
                    </a:p>
                    <a:p>
                      <a:pPr algn="ctr" rtl="0" fontAlgn="b"/>
                      <a:endParaRPr lang="uk-UA" sz="1400" b="1" dirty="0">
                        <a:effectLst/>
                      </a:endParaRP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%, від всіх</a:t>
                      </a:r>
                      <a:endParaRPr lang="uk-UA" sz="1400" b="0" dirty="0">
                        <a:effectLst/>
                      </a:endParaRPr>
                    </a:p>
                  </a:txBody>
                  <a:tcPr marL="28575" marR="28575" marT="19050" marB="19050" anchor="ctr">
                    <a:solidFill>
                      <a:srgbClr val="F6BC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%, від визначилися</a:t>
                      </a:r>
                      <a:endParaRPr lang="uk-UA" sz="1400" b="0" dirty="0">
                        <a:effectLst/>
                      </a:endParaRPr>
                    </a:p>
                  </a:txBody>
                  <a:tcPr marL="0" marR="0" marT="19050" marB="19050" anchor="ctr">
                    <a:solidFill>
                      <a:srgbClr val="F6BC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192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Партія С. Притули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0,5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0,8</a:t>
                      </a:r>
                    </a:p>
                  </a:txBody>
                  <a:tcPr marL="11944" marR="11944" marT="7963" marB="7963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2192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Дія (М. Федоров)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0,5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0,8</a:t>
                      </a:r>
                    </a:p>
                  </a:txBody>
                  <a:tcPr marL="11944" marR="11944" marT="7963" marB="7963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4783">
                <a:tc>
                  <a:txBody>
                    <a:bodyPr/>
                    <a:lstStyle/>
                    <a:p>
                      <a:pPr rtl="0" fontAlgn="b"/>
                      <a:r>
                        <a:rPr lang="ru-RU" sz="1400" dirty="0">
                          <a:effectLst/>
                        </a:rPr>
                        <a:t>Платформа за життя та мир (Ю. Бойко)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0,5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0,8</a:t>
                      </a:r>
                    </a:p>
                  </a:txBody>
                  <a:tcPr marL="11944" marR="11944" marT="7963" marB="7963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4783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Відновлення України (М.Єфімов, І.Абрамович)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0,5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0,8</a:t>
                      </a:r>
                    </a:p>
                  </a:txBody>
                  <a:tcPr marL="11944" marR="11944" marT="7963" marB="7963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192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Довіра (О. Кулініч)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uk-UA" sz="1400" dirty="0">
                        <a:effectLst/>
                      </a:endParaRP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uk-UA" sz="1400" dirty="0">
                        <a:effectLst/>
                      </a:endParaRPr>
                    </a:p>
                  </a:txBody>
                  <a:tcPr marL="11944" marR="11944" marT="7963" marB="7963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2192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Партія О. Арестовича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uk-UA" sz="1400" dirty="0">
                        <a:effectLst/>
                      </a:endParaRP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uk-UA" sz="1400" dirty="0">
                        <a:effectLst/>
                      </a:endParaRPr>
                    </a:p>
                  </a:txBody>
                  <a:tcPr marL="11944" marR="11944" marT="7963" marB="7963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2192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Інша партія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2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3,1</a:t>
                      </a:r>
                    </a:p>
                  </a:txBody>
                  <a:tcPr marL="11944" marR="11944" marT="7963" marB="7963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2192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Не голосував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3,8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uk-UA" sz="1400" dirty="0">
                        <a:effectLst/>
                      </a:endParaRPr>
                    </a:p>
                  </a:txBody>
                  <a:tcPr marL="11944" marR="11944" marT="7963" marB="7963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6453">
                <a:tc>
                  <a:txBody>
                    <a:bodyPr/>
                    <a:lstStyle/>
                    <a:p>
                      <a:pPr rtl="0" fontAlgn="b"/>
                      <a:r>
                        <a:rPr lang="ru-RU" sz="1400" dirty="0">
                          <a:effectLst/>
                        </a:rPr>
                        <a:t>Не підтримав би жодного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13,2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uk-UA" sz="1400" dirty="0">
                        <a:effectLst/>
                      </a:endParaRPr>
                    </a:p>
                  </a:txBody>
                  <a:tcPr marL="11944" marR="11944" marT="7963" marB="7963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2192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Важко відповісти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18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uk-UA" sz="1400" dirty="0">
                        <a:effectLst/>
                      </a:endParaRPr>
                    </a:p>
                  </a:txBody>
                  <a:tcPr marL="11944" marR="11944" marT="7963" marB="7963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5094470"/>
              </p:ext>
            </p:extLst>
          </p:nvPr>
        </p:nvGraphicFramePr>
        <p:xfrm>
          <a:off x="624565" y="6233836"/>
          <a:ext cx="4047798" cy="458572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7013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38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26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7278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За майбутнє (І. Палиця)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0,8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1,2</a:t>
                      </a:r>
                    </a:p>
                  </a:txBody>
                  <a:tcPr marL="11944" marR="11944" marT="7963" marB="7963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230">
                <a:tc>
                  <a:txBody>
                    <a:bodyPr/>
                    <a:lstStyle/>
                    <a:p>
                      <a:pPr rtl="0" fontAlgn="b"/>
                      <a:r>
                        <a:rPr lang="uk-UA" sz="1400" dirty="0">
                          <a:effectLst/>
                        </a:rPr>
                        <a:t>Свобода (О. Тягнибок)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0,5</a:t>
                      </a:r>
                    </a:p>
                  </a:txBody>
                  <a:tcPr marL="11944" marR="11944" marT="7963" marB="796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uk-UA" sz="1400" dirty="0">
                          <a:effectLst/>
                        </a:rPr>
                        <a:t>0,8</a:t>
                      </a:r>
                    </a:p>
                  </a:txBody>
                  <a:tcPr marL="11944" marR="11944" marT="7963" marB="7963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23967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7567</TotalTime>
  <Words>817</Words>
  <Application>Microsoft Office PowerPoint</Application>
  <PresentationFormat>Екран (4:3)</PresentationFormat>
  <Paragraphs>287</Paragraphs>
  <Slides>9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2" baseType="lpstr">
      <vt:lpstr>Arial</vt:lpstr>
      <vt:lpstr>Calibri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Пользователь</cp:lastModifiedBy>
  <cp:revision>73</cp:revision>
  <dcterms:created xsi:type="dcterms:W3CDTF">2024-06-04T08:32:17Z</dcterms:created>
  <dcterms:modified xsi:type="dcterms:W3CDTF">2025-02-14T12:49:43Z</dcterms:modified>
</cp:coreProperties>
</file>